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7" r:id="rId2"/>
    <p:sldId id="260" r:id="rId3"/>
    <p:sldId id="267" r:id="rId4"/>
    <p:sldId id="270" r:id="rId5"/>
    <p:sldId id="273" r:id="rId6"/>
    <p:sldId id="272" r:id="rId7"/>
    <p:sldId id="274" r:id="rId8"/>
    <p:sldId id="275" r:id="rId9"/>
    <p:sldId id="276" r:id="rId10"/>
    <p:sldId id="277" r:id="rId11"/>
    <p:sldId id="278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C9B"/>
    <a:srgbClr val="5B8C4B"/>
    <a:srgbClr val="503934"/>
    <a:srgbClr val="7C4D25"/>
    <a:srgbClr val="2C3C4F"/>
    <a:srgbClr val="39464E"/>
    <a:srgbClr val="29C1AF"/>
    <a:srgbClr val="3CD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99"/>
  </p:normalViewPr>
  <p:slideViewPr>
    <p:cSldViewPr>
      <p:cViewPr>
        <p:scale>
          <a:sx n="100" d="100"/>
          <a:sy n="100" d="100"/>
        </p:scale>
        <p:origin x="-402" y="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36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0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1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53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0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7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06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62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39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3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3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2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129-8892-4527-B9B5-28EADF5A0760}" type="datetime1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6E-4D3B-46EE-9AF0-FB58E9E24676}" type="datetime1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9CD-0126-458A-886B-6FC07AA530CC}" type="datetime1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A32-C64F-48FE-9F74-7D1FFF5C519B}" type="datetime1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CAD1-252D-44EF-B951-2C3EF1E1B8D5}" type="datetime1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9ED7-D303-4DD7-9EFB-4DEB198A20E1}" type="datetime1">
              <a:rPr lang="en-US" smtClean="0"/>
              <a:pPr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655-976F-4B60-BFD7-A21C85921715}" type="datetime1">
              <a:rPr lang="en-US" smtClean="0"/>
              <a:pPr/>
              <a:t>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360-1CC1-4DCF-86A5-1A446DB958B0}" type="datetime1">
              <a:rPr lang="en-US" smtClean="0"/>
              <a:pPr/>
              <a:t>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B42-CABE-4B2F-90EA-E11C6CD8DA02}" type="datetime1">
              <a:rPr lang="en-US" smtClean="0"/>
              <a:pPr/>
              <a:t>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E63-69BD-458C-A5A8-C5FC19FB1F0B}" type="datetime1">
              <a:rPr lang="en-US" smtClean="0"/>
              <a:pPr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60D-8B6D-4458-A1D3-F697C06A5EBE}" type="datetime1">
              <a:rPr lang="en-US" smtClean="0"/>
              <a:pPr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0B41-2FE8-497A-8AFC-2BF5483874BC}" type="datetime1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 smtClean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None/>
            </a:pPr>
            <a:r>
              <a:rPr lang="sk-SK" sz="55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Svet </a:t>
            </a:r>
            <a:r>
              <a:rPr lang="sk-SK" sz="55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dronov</a:t>
            </a:r>
            <a:endParaRPr lang="pt-BR" sz="5500" b="1" spc="600" dirty="0">
              <a:solidFill>
                <a:srgbClr val="2C3C4F"/>
              </a:solidFill>
              <a:ea typeface="Andale Mono" charset="0"/>
              <a:cs typeface="Andale Mono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3446649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000" b="1" spc="300" dirty="0">
                <a:solidFill>
                  <a:srgbClr val="54BC9B"/>
                </a:solidFill>
              </a:rPr>
              <a:t>Aplikácie </a:t>
            </a:r>
            <a:r>
              <a:rPr lang="sk-SK" sz="3000" b="1" spc="300" dirty="0" err="1">
                <a:solidFill>
                  <a:srgbClr val="54BC9B"/>
                </a:solidFill>
              </a:rPr>
              <a:t>dronov</a:t>
            </a:r>
            <a:r>
              <a:rPr lang="pt-BR" sz="3000" b="1" spc="300" dirty="0">
                <a:solidFill>
                  <a:srgbClr val="54BC9B"/>
                </a:solidFill>
              </a:rPr>
              <a:t>: </a:t>
            </a:r>
            <a:r>
              <a:rPr lang="sk-SK" sz="3000" b="1" spc="300" dirty="0" smtClean="0">
                <a:solidFill>
                  <a:srgbClr val="54BC9B"/>
                </a:solidFill>
              </a:rPr>
              <a:t>Poľnohospodárstvo</a:t>
            </a:r>
            <a:endParaRPr lang="en-US" sz="3000" b="1" spc="300" dirty="0">
              <a:solidFill>
                <a:srgbClr val="54BC9B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88" y="5865543"/>
            <a:ext cx="1901824" cy="542514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48" y="1798180"/>
            <a:ext cx="825703" cy="766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078846"/>
            <a:ext cx="77768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000" b="1" u="sng" spc="100" dirty="0" smtClean="0">
                <a:solidFill>
                  <a:srgbClr val="54BC9B"/>
                </a:solidFill>
              </a:rPr>
              <a:t>Jablkové sady</a:t>
            </a:r>
            <a:endParaRPr lang="pt-BR" sz="3000" b="1" u="sng" spc="100" dirty="0">
              <a:solidFill>
                <a:srgbClr val="54BC9B"/>
              </a:solidFill>
            </a:endParaRPr>
          </a:p>
          <a:p>
            <a:endParaRPr lang="pt-BR" sz="3000" b="1" u="sng" spc="100" dirty="0">
              <a:solidFill>
                <a:srgbClr val="54BC9B"/>
              </a:solidFill>
            </a:endParaRPr>
          </a:p>
          <a:p>
            <a:r>
              <a:rPr lang="sk-SK" sz="3000" b="1" spc="100" dirty="0">
                <a:solidFill>
                  <a:schemeClr val="bg1"/>
                </a:solidFill>
              </a:rPr>
              <a:t>Odstraňovanie </a:t>
            </a:r>
            <a:r>
              <a:rPr lang="sk-SK" sz="3000" b="1" spc="100" dirty="0" smtClean="0">
                <a:solidFill>
                  <a:schemeClr val="bg1"/>
                </a:solidFill>
              </a:rPr>
              <a:t>škodcov</a:t>
            </a:r>
            <a:r>
              <a:rPr lang="pt-BR" sz="3000" b="1" spc="100" dirty="0" smtClean="0">
                <a:solidFill>
                  <a:srgbClr val="54BC9B"/>
                </a:solidFill>
              </a:rPr>
              <a:t>: </a:t>
            </a:r>
            <a:r>
              <a:rPr lang="sk-SK" sz="3000" b="1" spc="100" dirty="0" smtClean="0">
                <a:solidFill>
                  <a:srgbClr val="54BC9B"/>
                </a:solidFill>
              </a:rPr>
              <a:t>červivosť jabĺk</a:t>
            </a:r>
            <a:endParaRPr lang="pt-BR" sz="3000" b="1" spc="100" dirty="0">
              <a:solidFill>
                <a:srgbClr val="54BC9B"/>
              </a:solidFill>
            </a:endParaRPr>
          </a:p>
          <a:p>
            <a:r>
              <a:rPr lang="sk-SK" sz="3000" b="1" spc="100" dirty="0" smtClean="0">
                <a:solidFill>
                  <a:schemeClr val="bg1"/>
                </a:solidFill>
              </a:rPr>
              <a:t>Ošetrenie</a:t>
            </a:r>
            <a:r>
              <a:rPr lang="pt-BR" sz="3000" b="1" spc="100" dirty="0">
                <a:solidFill>
                  <a:srgbClr val="54BC9B"/>
                </a:solidFill>
              </a:rPr>
              <a:t>: Zmes používajúca insekticíd Decis Mega 50 </a:t>
            </a:r>
            <a:r>
              <a:rPr lang="pt-BR" sz="3000" b="1" spc="100" dirty="0" smtClean="0">
                <a:solidFill>
                  <a:srgbClr val="54BC9B"/>
                </a:solidFill>
              </a:rPr>
              <a:t>EW</a:t>
            </a:r>
            <a:endParaRPr lang="pt-BR" sz="3000" b="1" spc="100" dirty="0">
              <a:solidFill>
                <a:srgbClr val="54BC9B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67672" y="509191"/>
            <a:ext cx="84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Produkty na liečbu škodcov/chorôb </a:t>
            </a:r>
            <a:r>
              <a:rPr lang="sk-SK" sz="30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pomocou </a:t>
            </a:r>
            <a:r>
              <a:rPr lang="sk-SK" sz="3000" b="1" spc="600" dirty="0" err="1">
                <a:solidFill>
                  <a:schemeClr val="bg1"/>
                </a:solidFill>
                <a:ea typeface="Andale Mono" charset="0"/>
                <a:cs typeface="Andale Mono" charset="0"/>
              </a:rPr>
              <a:t>drona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078846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000" b="1" u="sng" spc="100" dirty="0" smtClean="0">
                <a:solidFill>
                  <a:srgbClr val="54BC9B"/>
                </a:solidFill>
              </a:rPr>
              <a:t>Morušové sady</a:t>
            </a:r>
          </a:p>
          <a:p>
            <a:endParaRPr lang="pt-BR" sz="3000" b="1" u="sng" spc="100" dirty="0">
              <a:solidFill>
                <a:srgbClr val="54BC9B"/>
              </a:solidFill>
            </a:endParaRPr>
          </a:p>
          <a:p>
            <a:r>
              <a:rPr lang="pt-BR" sz="3000" b="1" spc="100" dirty="0">
                <a:solidFill>
                  <a:schemeClr val="bg1"/>
                </a:solidFill>
              </a:rPr>
              <a:t>Odstraňovanie škodcov: </a:t>
            </a:r>
            <a:r>
              <a:rPr lang="pt-BR" sz="3000" b="1" spc="100" dirty="0">
                <a:solidFill>
                  <a:srgbClr val="54BC9B"/>
                </a:solidFill>
              </a:rPr>
              <a:t>Hyphantria cunea</a:t>
            </a:r>
          </a:p>
          <a:p>
            <a:r>
              <a:rPr lang="pt-BR" sz="3000" b="1" spc="100" dirty="0">
                <a:solidFill>
                  <a:schemeClr val="bg1"/>
                </a:solidFill>
              </a:rPr>
              <a:t>Ošetrenie: </a:t>
            </a:r>
            <a:r>
              <a:rPr lang="pt-BR" sz="3000" b="1" spc="100" dirty="0">
                <a:solidFill>
                  <a:srgbClr val="54BC9B"/>
                </a:solidFill>
              </a:rPr>
              <a:t>sprej insekticídy </a:t>
            </a:r>
            <a:r>
              <a:rPr lang="pt-BR" sz="3000" b="1" spc="100" dirty="0" smtClean="0">
                <a:solidFill>
                  <a:srgbClr val="54BC9B"/>
                </a:solidFill>
              </a:rPr>
              <a:t>CALYPSO</a:t>
            </a:r>
            <a:endParaRPr lang="pt-BR" sz="3000" b="1" spc="100" dirty="0">
              <a:solidFill>
                <a:srgbClr val="54BC9B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67672" y="509191"/>
            <a:ext cx="84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Produkty na liečbu škodcov/chorôb </a:t>
            </a:r>
            <a:r>
              <a:rPr lang="sk-SK" sz="30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pomocou </a:t>
            </a:r>
            <a:r>
              <a:rPr lang="sk-SK" sz="3000" b="1" spc="600" dirty="0" err="1">
                <a:solidFill>
                  <a:schemeClr val="bg1"/>
                </a:solidFill>
                <a:ea typeface="Andale Mono" charset="0"/>
                <a:cs typeface="Andale Mono" charset="0"/>
              </a:rPr>
              <a:t>drona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492896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100" dirty="0" smtClean="0">
                <a:solidFill>
                  <a:srgbClr val="54BC9B"/>
                </a:solidFill>
              </a:rPr>
              <a:t>Navyše</a:t>
            </a:r>
            <a:r>
              <a:rPr lang="pt-BR" sz="3000" b="1" spc="100" dirty="0">
                <a:solidFill>
                  <a:srgbClr val="54BC9B"/>
                </a:solidFill>
              </a:rPr>
              <a:t>, drone v poľnohospodárstve môže byť použité na identifikáciu: </a:t>
            </a:r>
            <a:r>
              <a:rPr lang="pt-BR" sz="3000" b="1" spc="100" dirty="0">
                <a:solidFill>
                  <a:schemeClr val="bg1"/>
                </a:solidFill>
              </a:rPr>
              <a:t>oblasť deficitu </a:t>
            </a:r>
            <a:r>
              <a:rPr lang="sk-SK" sz="3000" b="1" spc="100" dirty="0" smtClean="0">
                <a:solidFill>
                  <a:schemeClr val="bg1"/>
                </a:solidFill>
              </a:rPr>
              <a:t>vlahy</a:t>
            </a:r>
            <a:r>
              <a:rPr lang="pt-BR" sz="3000" b="1" spc="100" dirty="0" smtClean="0">
                <a:solidFill>
                  <a:srgbClr val="54BC9B"/>
                </a:solidFill>
              </a:rPr>
              <a:t>, </a:t>
            </a:r>
            <a:r>
              <a:rPr lang="pt-BR" sz="3000" b="1" spc="100" dirty="0" smtClean="0">
                <a:solidFill>
                  <a:schemeClr val="bg1"/>
                </a:solidFill>
              </a:rPr>
              <a:t>odlesňovani</a:t>
            </a:r>
            <a:r>
              <a:rPr lang="sk-SK" sz="3000" b="1" spc="100" dirty="0" smtClean="0">
                <a:solidFill>
                  <a:schemeClr val="bg1"/>
                </a:solidFill>
              </a:rPr>
              <a:t>a</a:t>
            </a:r>
            <a:r>
              <a:rPr lang="pt-BR" sz="3000" b="1" spc="100" dirty="0" smtClean="0">
                <a:solidFill>
                  <a:srgbClr val="54BC9B"/>
                </a:solidFill>
              </a:rPr>
              <a:t> </a:t>
            </a:r>
            <a:r>
              <a:rPr lang="pt-BR" sz="3000" b="1" spc="100" dirty="0">
                <a:solidFill>
                  <a:srgbClr val="54BC9B"/>
                </a:solidFill>
              </a:rPr>
              <a:t>a </a:t>
            </a:r>
            <a:r>
              <a:rPr lang="pt-BR" sz="3000" b="1" spc="100" dirty="0">
                <a:solidFill>
                  <a:schemeClr val="bg1"/>
                </a:solidFill>
              </a:rPr>
              <a:t>rekultiváciu pôdy</a:t>
            </a:r>
            <a:r>
              <a:rPr lang="pt-BR" sz="3000" b="1" spc="100" dirty="0">
                <a:solidFill>
                  <a:srgbClr val="54BC9B"/>
                </a:solidFill>
              </a:rPr>
              <a:t>.</a:t>
            </a:r>
            <a:endParaRPr lang="pt-BR" sz="3000" b="1" spc="100" dirty="0">
              <a:solidFill>
                <a:srgbClr val="54BC9B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50919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spc="300" dirty="0">
                <a:solidFill>
                  <a:schemeClr val="bg1"/>
                </a:solidFill>
              </a:rPr>
              <a:t>Aplikácie </a:t>
            </a:r>
            <a:r>
              <a:rPr lang="sk-SK" sz="3600" b="1" spc="300" dirty="0" err="1">
                <a:solidFill>
                  <a:schemeClr val="bg1"/>
                </a:solidFill>
              </a:rPr>
              <a:t>dronov</a:t>
            </a:r>
            <a:r>
              <a:rPr lang="pt-BR" sz="3600" b="1" spc="300" dirty="0">
                <a:solidFill>
                  <a:schemeClr val="bg1"/>
                </a:solidFill>
              </a:rPr>
              <a:t>: </a:t>
            </a:r>
            <a:r>
              <a:rPr lang="sk-SK" sz="3600" b="1" spc="300" dirty="0">
                <a:solidFill>
                  <a:schemeClr val="bg1"/>
                </a:solidFill>
              </a:rPr>
              <a:t>Poľnohospodárstvo</a:t>
            </a:r>
            <a:endParaRPr lang="en-US" sz="3600" b="1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808721" y="4710271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100" dirty="0" err="1" smtClean="0">
                <a:solidFill>
                  <a:schemeClr val="bg1"/>
                </a:solidFill>
              </a:rPr>
              <a:t>Japanese</a:t>
            </a:r>
            <a:r>
              <a:rPr lang="pt-BR" sz="3000" b="1" spc="100" dirty="0" smtClean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farmers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have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been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using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Yamaha's</a:t>
            </a:r>
            <a:r>
              <a:rPr lang="pt-BR" sz="3000" b="1" spc="100" dirty="0">
                <a:solidFill>
                  <a:schemeClr val="bg1"/>
                </a:solidFill>
              </a:rPr>
              <a:t> R-50 </a:t>
            </a:r>
            <a:r>
              <a:rPr lang="pt-BR" sz="3000" b="1" spc="100" dirty="0" err="1">
                <a:solidFill>
                  <a:schemeClr val="bg1"/>
                </a:solidFill>
              </a:rPr>
              <a:t>and</a:t>
            </a:r>
            <a:r>
              <a:rPr lang="pt-BR" sz="3000" b="1" spc="100" dirty="0">
                <a:solidFill>
                  <a:schemeClr val="bg1"/>
                </a:solidFill>
              </a:rPr>
              <a:t> RMAX </a:t>
            </a:r>
            <a:r>
              <a:rPr lang="pt-BR" sz="3000" b="1" spc="100" dirty="0" err="1">
                <a:solidFill>
                  <a:schemeClr val="bg1"/>
                </a:solidFill>
              </a:rPr>
              <a:t>unmanned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helicopters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to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dust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their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crops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since</a:t>
            </a:r>
            <a:r>
              <a:rPr lang="pt-BR" sz="3000" b="1" spc="100" dirty="0">
                <a:solidFill>
                  <a:schemeClr val="bg1"/>
                </a:solidFill>
              </a:rPr>
              <a:t> 1987.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30768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kern="0" dirty="0">
                <a:solidFill>
                  <a:srgbClr val="5B8C4B"/>
                </a:solidFill>
                <a:ea typeface="Andale Mono" charset="0"/>
                <a:cs typeface="Andale Mono" charset="0"/>
              </a:rPr>
              <a:t>Aplikácie </a:t>
            </a:r>
            <a:r>
              <a:rPr lang="sk-SK" sz="3600" b="1" kern="0" dirty="0" err="1">
                <a:solidFill>
                  <a:srgbClr val="5B8C4B"/>
                </a:solidFill>
                <a:ea typeface="Andale Mono" charset="0"/>
                <a:cs typeface="Andale Mono" charset="0"/>
              </a:rPr>
              <a:t>dronov</a:t>
            </a:r>
            <a:r>
              <a:rPr lang="pt-BR" sz="3600" b="1" kern="0" dirty="0" smtClean="0">
                <a:solidFill>
                  <a:srgbClr val="5B8C4B"/>
                </a:solidFill>
                <a:ea typeface="Andale Mono" charset="0"/>
                <a:cs typeface="Andale Mono" charset="0"/>
              </a:rPr>
              <a:t>:</a:t>
            </a:r>
            <a:r>
              <a:rPr lang="sk-SK" sz="3600" b="1" kern="0" dirty="0" smtClean="0">
                <a:solidFill>
                  <a:srgbClr val="5B8C4B"/>
                </a:solidFill>
                <a:ea typeface="Andale Mono" charset="0"/>
                <a:cs typeface="Andale Mono" charset="0"/>
              </a:rPr>
              <a:t>Poľnohospodárstvo</a:t>
            </a:r>
            <a:endParaRPr lang="en-US" sz="3600" b="1" kern="0" dirty="0">
              <a:solidFill>
                <a:srgbClr val="5B8C4B"/>
              </a:solidFill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492896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100" dirty="0">
                <a:solidFill>
                  <a:srgbClr val="54BC9B"/>
                </a:solidFill>
              </a:rPr>
              <a:t>Niektoré poľnohospodárske iniciatívy v Spojených štátoch používajú UAV na striekanie plodín, pretože sú často </a:t>
            </a:r>
            <a:r>
              <a:rPr lang="pt-BR" sz="3000" b="1" spc="100" dirty="0">
                <a:solidFill>
                  <a:schemeClr val="bg1"/>
                </a:solidFill>
              </a:rPr>
              <a:t>lacnejšie</a:t>
            </a:r>
            <a:r>
              <a:rPr lang="pt-BR" sz="3000" b="1" spc="100" dirty="0">
                <a:solidFill>
                  <a:srgbClr val="54BC9B"/>
                </a:solidFill>
              </a:rPr>
              <a:t> ako </a:t>
            </a:r>
            <a:r>
              <a:rPr lang="sk-SK" sz="3000" b="1" spc="100" dirty="0" smtClean="0">
                <a:solidFill>
                  <a:srgbClr val="54BC9B"/>
                </a:solidFill>
              </a:rPr>
              <a:t>tradičný </a:t>
            </a:r>
            <a:r>
              <a:rPr lang="pt-BR" sz="3000" b="1" spc="100" dirty="0" smtClean="0">
                <a:solidFill>
                  <a:srgbClr val="54BC9B"/>
                </a:solidFill>
              </a:rPr>
              <a:t>vrtuľník.</a:t>
            </a:r>
            <a:endParaRPr lang="pt-BR" sz="3000" b="1" spc="100" dirty="0">
              <a:solidFill>
                <a:srgbClr val="54BC9B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50919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spc="300" dirty="0">
                <a:solidFill>
                  <a:schemeClr val="bg1"/>
                </a:solidFill>
              </a:rPr>
              <a:t>Aplikácie </a:t>
            </a:r>
            <a:r>
              <a:rPr lang="sk-SK" sz="3600" b="1" spc="300" dirty="0" err="1">
                <a:solidFill>
                  <a:schemeClr val="bg1"/>
                </a:solidFill>
              </a:rPr>
              <a:t>dronov</a:t>
            </a:r>
            <a:r>
              <a:rPr lang="pt-BR" sz="3600" b="1" spc="300" dirty="0">
                <a:solidFill>
                  <a:schemeClr val="bg1"/>
                </a:solidFill>
              </a:rPr>
              <a:t>: </a:t>
            </a:r>
            <a:r>
              <a:rPr lang="sk-SK" sz="3600" b="1" spc="300" dirty="0">
                <a:solidFill>
                  <a:schemeClr val="bg1"/>
                </a:solidFill>
              </a:rPr>
              <a:t>Poľnohospodárstvo</a:t>
            </a:r>
            <a:endParaRPr lang="en-US" sz="3600" b="1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492896"/>
            <a:ext cx="77768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100" dirty="0">
                <a:solidFill>
                  <a:srgbClr val="54BC9B"/>
                </a:solidFill>
              </a:rPr>
              <a:t>UAV sa v súčasnosti stávajú neoceniteľným nástrojom poľnohospodárov v iných aspektoch poľnohospodárstva, ako je </a:t>
            </a:r>
            <a:r>
              <a:rPr lang="pt-BR" sz="3000" b="1" spc="100" dirty="0">
                <a:solidFill>
                  <a:schemeClr val="bg1"/>
                </a:solidFill>
              </a:rPr>
              <a:t>monitorovanie hospodárskych zvierat</a:t>
            </a:r>
            <a:r>
              <a:rPr lang="pt-BR" sz="3000" b="1" spc="100" dirty="0">
                <a:solidFill>
                  <a:srgbClr val="54BC9B"/>
                </a:solidFill>
              </a:rPr>
              <a:t>, </a:t>
            </a:r>
            <a:r>
              <a:rPr lang="pt-BR" sz="3000" b="1" spc="100" dirty="0">
                <a:solidFill>
                  <a:schemeClr val="bg1"/>
                </a:solidFill>
              </a:rPr>
              <a:t>úrody</a:t>
            </a:r>
            <a:r>
              <a:rPr lang="pt-BR" sz="3000" b="1" spc="100" dirty="0">
                <a:solidFill>
                  <a:srgbClr val="54BC9B"/>
                </a:solidFill>
              </a:rPr>
              <a:t> a </a:t>
            </a:r>
            <a:r>
              <a:rPr lang="pt-BR" sz="3000" b="1" spc="100" dirty="0">
                <a:solidFill>
                  <a:schemeClr val="bg1"/>
                </a:solidFill>
              </a:rPr>
              <a:t>hladiny vody</a:t>
            </a:r>
            <a:r>
              <a:rPr lang="pt-BR" sz="3000" b="1" spc="100" dirty="0">
                <a:solidFill>
                  <a:srgbClr val="54BC9B"/>
                </a:solidFill>
              </a:rPr>
              <a:t>.</a:t>
            </a:r>
            <a:endParaRPr lang="pt-BR" sz="3000" b="1" spc="100" dirty="0">
              <a:solidFill>
                <a:srgbClr val="54BC9B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50919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spc="300" dirty="0">
                <a:solidFill>
                  <a:schemeClr val="bg1"/>
                </a:solidFill>
              </a:rPr>
              <a:t>Aplikácie </a:t>
            </a:r>
            <a:r>
              <a:rPr lang="sk-SK" sz="3200" b="1" spc="300" dirty="0" err="1">
                <a:solidFill>
                  <a:schemeClr val="bg1"/>
                </a:solidFill>
              </a:rPr>
              <a:t>dronov</a:t>
            </a:r>
            <a:r>
              <a:rPr lang="pt-BR" sz="3200" b="1" spc="300" dirty="0">
                <a:solidFill>
                  <a:schemeClr val="bg1"/>
                </a:solidFill>
              </a:rPr>
              <a:t>: </a:t>
            </a:r>
            <a:r>
              <a:rPr lang="sk-SK" sz="3200" b="1" spc="300" dirty="0">
                <a:solidFill>
                  <a:schemeClr val="bg1"/>
                </a:solidFill>
              </a:rPr>
              <a:t>Poľnohospodárstvo</a:t>
            </a:r>
            <a:endParaRPr lang="en-US" sz="3200" b="1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1772816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100" dirty="0">
                <a:solidFill>
                  <a:schemeClr val="bg1"/>
                </a:solidFill>
              </a:rPr>
              <a:t>Hlavnými aplikáciami </a:t>
            </a:r>
            <a:r>
              <a:rPr lang="pt-BR" sz="3000" b="1" spc="100" dirty="0">
                <a:solidFill>
                  <a:srgbClr val="54BC9B"/>
                </a:solidFill>
              </a:rPr>
              <a:t>v poľnohospodárstve sú: </a:t>
            </a:r>
            <a:r>
              <a:rPr lang="pt-BR" sz="3000" b="1" spc="100" dirty="0" smtClean="0">
                <a:solidFill>
                  <a:srgbClr val="54BC9B"/>
                </a:solidFill>
              </a:rPr>
              <a:t>identifik</a:t>
            </a:r>
            <a:r>
              <a:rPr lang="sk-SK" sz="3000" b="1" spc="100" dirty="0" err="1" smtClean="0">
                <a:solidFill>
                  <a:srgbClr val="54BC9B"/>
                </a:solidFill>
              </a:rPr>
              <a:t>ácia</a:t>
            </a:r>
            <a:r>
              <a:rPr lang="pt-BR" sz="3000" b="1" spc="100" dirty="0" smtClean="0">
                <a:solidFill>
                  <a:srgbClr val="54BC9B"/>
                </a:solidFill>
              </a:rPr>
              <a:t> </a:t>
            </a:r>
            <a:r>
              <a:rPr lang="pt-BR" sz="3000" b="1" spc="100" dirty="0">
                <a:solidFill>
                  <a:srgbClr val="54BC9B"/>
                </a:solidFill>
              </a:rPr>
              <a:t>škodcov a </a:t>
            </a:r>
            <a:r>
              <a:rPr lang="pt-BR" sz="3000" b="1" spc="100" dirty="0" smtClean="0">
                <a:solidFill>
                  <a:srgbClr val="54BC9B"/>
                </a:solidFill>
              </a:rPr>
              <a:t>škodliv</a:t>
            </a:r>
            <a:r>
              <a:rPr lang="sk-SK" sz="3000" b="1" spc="100" dirty="0" err="1" smtClean="0">
                <a:solidFill>
                  <a:srgbClr val="54BC9B"/>
                </a:solidFill>
              </a:rPr>
              <a:t>ých</a:t>
            </a:r>
            <a:r>
              <a:rPr lang="pt-BR" sz="3000" b="1" spc="100" dirty="0" smtClean="0">
                <a:solidFill>
                  <a:srgbClr val="54BC9B"/>
                </a:solidFill>
              </a:rPr>
              <a:t> prírodn</a:t>
            </a:r>
            <a:r>
              <a:rPr lang="sk-SK" sz="3000" b="1" spc="100" dirty="0" err="1" smtClean="0">
                <a:solidFill>
                  <a:srgbClr val="54BC9B"/>
                </a:solidFill>
              </a:rPr>
              <a:t>ých</a:t>
            </a:r>
            <a:r>
              <a:rPr lang="pt-BR" sz="3000" b="1" spc="100" dirty="0" smtClean="0">
                <a:solidFill>
                  <a:srgbClr val="54BC9B"/>
                </a:solidFill>
              </a:rPr>
              <a:t> faktor</a:t>
            </a:r>
            <a:r>
              <a:rPr lang="sk-SK" sz="3000" b="1" spc="100" dirty="0" err="1" smtClean="0">
                <a:solidFill>
                  <a:srgbClr val="54BC9B"/>
                </a:solidFill>
              </a:rPr>
              <a:t>ov</a:t>
            </a:r>
            <a:r>
              <a:rPr lang="pt-BR" sz="3000" b="1" spc="100" dirty="0" smtClean="0">
                <a:solidFill>
                  <a:srgbClr val="54BC9B"/>
                </a:solidFill>
              </a:rPr>
              <a:t>, </a:t>
            </a:r>
            <a:r>
              <a:rPr lang="pt-BR" sz="3000" b="1" spc="100" dirty="0">
                <a:solidFill>
                  <a:srgbClr val="54BC9B"/>
                </a:solidFill>
              </a:rPr>
              <a:t>ktoré sa vyskytujú každý rok a ovplyvňujú </a:t>
            </a:r>
            <a:r>
              <a:rPr lang="sk-SK" sz="3000" b="1" spc="100" dirty="0" smtClean="0">
                <a:solidFill>
                  <a:srgbClr val="54BC9B"/>
                </a:solidFill>
              </a:rPr>
              <a:t>celkové </a:t>
            </a:r>
            <a:r>
              <a:rPr lang="pt-BR" sz="3000" b="1" spc="100" dirty="0" smtClean="0">
                <a:solidFill>
                  <a:srgbClr val="54BC9B"/>
                </a:solidFill>
              </a:rPr>
              <a:t>výnos</a:t>
            </a:r>
            <a:r>
              <a:rPr lang="sk-SK" sz="3000" b="1" spc="100" dirty="0" smtClean="0">
                <a:solidFill>
                  <a:srgbClr val="54BC9B"/>
                </a:solidFill>
              </a:rPr>
              <a:t>y</a:t>
            </a:r>
            <a:r>
              <a:rPr lang="pt-BR" sz="3000" b="1" spc="100" dirty="0" smtClean="0">
                <a:solidFill>
                  <a:srgbClr val="54BC9B"/>
                </a:solidFill>
              </a:rPr>
              <a:t>.</a:t>
            </a:r>
            <a:endParaRPr lang="pt-BR" sz="3000" b="1" spc="100" dirty="0">
              <a:solidFill>
                <a:srgbClr val="54BC9B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50919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spc="300" dirty="0">
                <a:solidFill>
                  <a:schemeClr val="bg1"/>
                </a:solidFill>
              </a:rPr>
              <a:t>Aplikácie </a:t>
            </a:r>
            <a:r>
              <a:rPr lang="sk-SK" sz="3200" b="1" spc="300" dirty="0" err="1">
                <a:solidFill>
                  <a:schemeClr val="bg1"/>
                </a:solidFill>
              </a:rPr>
              <a:t>dronov</a:t>
            </a:r>
            <a:r>
              <a:rPr lang="pt-BR" sz="3200" b="1" spc="300" dirty="0">
                <a:solidFill>
                  <a:schemeClr val="bg1"/>
                </a:solidFill>
              </a:rPr>
              <a:t>: </a:t>
            </a:r>
            <a:r>
              <a:rPr lang="sk-SK" sz="3200" b="1" spc="300" dirty="0">
                <a:solidFill>
                  <a:schemeClr val="bg1"/>
                </a:solidFill>
              </a:rPr>
              <a:t>Poľnohospodárstvo</a:t>
            </a:r>
            <a:endParaRPr lang="en-US" sz="3200" b="1" spc="300" dirty="0">
              <a:solidFill>
                <a:schemeClr val="bg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14782"/>
            <a:ext cx="4320480" cy="288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492896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100" dirty="0">
                <a:solidFill>
                  <a:srgbClr val="54BC9B"/>
                </a:solidFill>
              </a:rPr>
              <a:t>Sofistikované UAV boli tiež použité na vytvorenie 3D </a:t>
            </a:r>
            <a:r>
              <a:rPr lang="pt-BR" sz="3000" b="1" spc="100" dirty="0">
                <a:solidFill>
                  <a:schemeClr val="bg1"/>
                </a:solidFill>
              </a:rPr>
              <a:t>obrazu</a:t>
            </a:r>
            <a:r>
              <a:rPr lang="pt-BR" sz="3000" b="1" spc="100" dirty="0">
                <a:solidFill>
                  <a:srgbClr val="54BC9B"/>
                </a:solidFill>
              </a:rPr>
              <a:t> krajiny, aby sa </a:t>
            </a:r>
            <a:r>
              <a:rPr lang="sk-SK" sz="3000" b="1" spc="100" dirty="0" smtClean="0">
                <a:solidFill>
                  <a:srgbClr val="54BC9B"/>
                </a:solidFill>
              </a:rPr>
              <a:t>na</a:t>
            </a:r>
            <a:r>
              <a:rPr lang="pt-BR" sz="3000" b="1" spc="100" dirty="0" smtClean="0">
                <a:solidFill>
                  <a:srgbClr val="54BC9B"/>
                </a:solidFill>
              </a:rPr>
              <a:t>plánovali </a:t>
            </a:r>
            <a:r>
              <a:rPr lang="pt-BR" sz="3000" b="1" spc="100" dirty="0">
                <a:solidFill>
                  <a:srgbClr val="54BC9B"/>
                </a:solidFill>
              </a:rPr>
              <a:t>ďalšie </a:t>
            </a:r>
            <a:r>
              <a:rPr lang="pt-BR" sz="3000" b="1" spc="100" dirty="0" smtClean="0">
                <a:solidFill>
                  <a:srgbClr val="54BC9B"/>
                </a:solidFill>
              </a:rPr>
              <a:t>rozširovani</a:t>
            </a:r>
            <a:r>
              <a:rPr lang="sk-SK" sz="3000" b="1" spc="100" dirty="0" smtClean="0">
                <a:solidFill>
                  <a:srgbClr val="54BC9B"/>
                </a:solidFill>
              </a:rPr>
              <a:t>a</a:t>
            </a:r>
            <a:r>
              <a:rPr lang="pt-BR" sz="3000" b="1" spc="100" dirty="0" smtClean="0">
                <a:solidFill>
                  <a:srgbClr val="54BC9B"/>
                </a:solidFill>
              </a:rPr>
              <a:t> </a:t>
            </a:r>
            <a:r>
              <a:rPr lang="pt-BR" sz="3000" b="1" spc="100" dirty="0">
                <a:solidFill>
                  <a:srgbClr val="54BC9B"/>
                </a:solidFill>
              </a:rPr>
              <a:t>a modernizácia.</a:t>
            </a:r>
            <a:endParaRPr lang="pt-BR" sz="3000" b="1" spc="100" dirty="0">
              <a:solidFill>
                <a:srgbClr val="54BC9B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50919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spc="300" dirty="0">
                <a:solidFill>
                  <a:schemeClr val="bg1"/>
                </a:solidFill>
              </a:rPr>
              <a:t>Aplikácie </a:t>
            </a:r>
            <a:r>
              <a:rPr lang="sk-SK" sz="3200" b="1" spc="300" dirty="0" err="1">
                <a:solidFill>
                  <a:schemeClr val="bg1"/>
                </a:solidFill>
              </a:rPr>
              <a:t>dronov</a:t>
            </a:r>
            <a:r>
              <a:rPr lang="pt-BR" sz="3200" b="1" spc="300" dirty="0">
                <a:solidFill>
                  <a:schemeClr val="bg1"/>
                </a:solidFill>
              </a:rPr>
              <a:t>: </a:t>
            </a:r>
            <a:r>
              <a:rPr lang="sk-SK" sz="3200" b="1" spc="300" dirty="0">
                <a:solidFill>
                  <a:schemeClr val="bg1"/>
                </a:solidFill>
              </a:rPr>
              <a:t>Poľnohospodárstvo</a:t>
            </a:r>
            <a:endParaRPr lang="en-US" sz="3200" b="1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7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1977221"/>
            <a:ext cx="77768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000" b="1" u="sng" spc="100" dirty="0" smtClean="0">
                <a:solidFill>
                  <a:srgbClr val="54BC9B"/>
                </a:solidFill>
              </a:rPr>
              <a:t>Pestovanie kapusty</a:t>
            </a:r>
            <a:endParaRPr lang="pt-BR" sz="3000" b="1" u="sng" spc="100" dirty="0" smtClean="0">
              <a:solidFill>
                <a:srgbClr val="54BC9B"/>
              </a:solidFill>
            </a:endParaRPr>
          </a:p>
          <a:p>
            <a:endParaRPr lang="pt-BR" sz="3000" b="1" u="sng" spc="100" dirty="0">
              <a:solidFill>
                <a:srgbClr val="54BC9B"/>
              </a:solidFill>
            </a:endParaRPr>
          </a:p>
          <a:p>
            <a:r>
              <a:rPr lang="sk-SK" sz="3000" b="1" spc="100" dirty="0" smtClean="0">
                <a:solidFill>
                  <a:schemeClr val="bg1"/>
                </a:solidFill>
              </a:rPr>
              <a:t>Odstraňovanie škodcov</a:t>
            </a:r>
            <a:r>
              <a:rPr lang="pt-BR" sz="3000" b="1" spc="100" dirty="0" smtClean="0">
                <a:solidFill>
                  <a:schemeClr val="bg1"/>
                </a:solidFill>
              </a:rPr>
              <a:t>: </a:t>
            </a:r>
            <a:r>
              <a:rPr lang="sk-SK" sz="3000" b="1" spc="100" dirty="0" smtClean="0">
                <a:solidFill>
                  <a:srgbClr val="54BC9B"/>
                </a:solidFill>
              </a:rPr>
              <a:t>mlynárik kapustový </a:t>
            </a:r>
            <a:r>
              <a:rPr lang="pt-BR" sz="3000" b="1" spc="100" dirty="0" smtClean="0">
                <a:solidFill>
                  <a:srgbClr val="54BC9B"/>
                </a:solidFill>
              </a:rPr>
              <a:t>(DELIA </a:t>
            </a:r>
            <a:r>
              <a:rPr lang="pt-BR" sz="3000" b="1" spc="100" dirty="0">
                <a:solidFill>
                  <a:srgbClr val="54BC9B"/>
                </a:solidFill>
              </a:rPr>
              <a:t>BRASSICAE) </a:t>
            </a:r>
            <a:endParaRPr lang="pt-BR" sz="3000" b="1" spc="100" dirty="0" smtClean="0">
              <a:solidFill>
                <a:srgbClr val="54BC9B"/>
              </a:solidFill>
            </a:endParaRPr>
          </a:p>
          <a:p>
            <a:r>
              <a:rPr lang="sk-SK" sz="3000" b="1" spc="100" dirty="0" smtClean="0">
                <a:solidFill>
                  <a:schemeClr val="bg1"/>
                </a:solidFill>
              </a:rPr>
              <a:t>Ošetrenie</a:t>
            </a:r>
            <a:r>
              <a:rPr lang="pt-BR" sz="3000" b="1" spc="100" dirty="0" smtClean="0">
                <a:solidFill>
                  <a:schemeClr val="bg1"/>
                </a:solidFill>
              </a:rPr>
              <a:t>: </a:t>
            </a:r>
            <a:r>
              <a:rPr lang="pt-BR" sz="3000" b="1" spc="100" dirty="0">
                <a:solidFill>
                  <a:srgbClr val="54BC9B"/>
                </a:solidFill>
              </a:rPr>
              <a:t>IMIDAN  50 WP -  </a:t>
            </a:r>
            <a:r>
              <a:rPr lang="pt-BR" sz="3000" b="1" spc="100" dirty="0" smtClean="0">
                <a:solidFill>
                  <a:srgbClr val="54BC9B"/>
                </a:solidFill>
              </a:rPr>
              <a:t>0,1% </a:t>
            </a:r>
            <a:r>
              <a:rPr lang="pt-BR" sz="3000" b="1" spc="100" dirty="0">
                <a:solidFill>
                  <a:srgbClr val="54BC9B"/>
                </a:solidFill>
              </a:rPr>
              <a:t>-  </a:t>
            </a:r>
            <a:r>
              <a:rPr lang="sk-SK" sz="3000" b="1" spc="100" dirty="0" smtClean="0">
                <a:solidFill>
                  <a:srgbClr val="54BC9B"/>
                </a:solidFill>
              </a:rPr>
              <a:t>tekutý roztok</a:t>
            </a:r>
            <a:r>
              <a:rPr lang="pt-BR" sz="3000" b="1" spc="100" dirty="0" smtClean="0">
                <a:solidFill>
                  <a:srgbClr val="54BC9B"/>
                </a:solidFill>
              </a:rPr>
              <a:t>.</a:t>
            </a:r>
            <a:endParaRPr lang="pt-BR" sz="3000" b="1" spc="100" dirty="0">
              <a:solidFill>
                <a:srgbClr val="54BC9B"/>
              </a:solidFill>
            </a:endParaRPr>
          </a:p>
          <a:p>
            <a:pPr algn="ctr"/>
            <a:endParaRPr lang="pt-BR" sz="3000" b="1" spc="100" dirty="0">
              <a:solidFill>
                <a:srgbClr val="54BC9B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67672" y="509191"/>
            <a:ext cx="84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Produkty na liečbu </a:t>
            </a:r>
            <a:r>
              <a:rPr lang="pt-BR" sz="3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škodcov/chorôb </a:t>
            </a:r>
            <a:r>
              <a:rPr lang="sk-SK" sz="3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pomocou </a:t>
            </a:r>
            <a:r>
              <a:rPr lang="sk-SK" sz="30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drona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56072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078846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000" b="1" u="sng" spc="100" dirty="0" smtClean="0">
                <a:solidFill>
                  <a:srgbClr val="54BC9B"/>
                </a:solidFill>
              </a:rPr>
              <a:t>Broskyňové a marhuľové sady</a:t>
            </a:r>
            <a:endParaRPr lang="pt-BR" sz="3000" b="1" u="sng" spc="100" dirty="0">
              <a:solidFill>
                <a:srgbClr val="54BC9B"/>
              </a:solidFill>
            </a:endParaRPr>
          </a:p>
          <a:p>
            <a:endParaRPr lang="pt-BR" sz="3000" b="1" spc="100" dirty="0" smtClean="0">
              <a:solidFill>
                <a:srgbClr val="54BC9B"/>
              </a:solidFill>
            </a:endParaRPr>
          </a:p>
          <a:p>
            <a:r>
              <a:rPr lang="sk-SK" sz="3000" b="1" spc="100" dirty="0">
                <a:solidFill>
                  <a:schemeClr val="bg1"/>
                </a:solidFill>
              </a:rPr>
              <a:t>Odstraňovanie </a:t>
            </a:r>
            <a:r>
              <a:rPr lang="sk-SK" sz="3000" b="1" spc="100" dirty="0" smtClean="0">
                <a:solidFill>
                  <a:schemeClr val="bg1"/>
                </a:solidFill>
              </a:rPr>
              <a:t>škodcov</a:t>
            </a:r>
            <a:r>
              <a:rPr lang="pt-BR" sz="3000" b="1" spc="100" dirty="0" smtClean="0">
                <a:solidFill>
                  <a:srgbClr val="54BC9B"/>
                </a:solidFill>
              </a:rPr>
              <a:t>: </a:t>
            </a:r>
            <a:r>
              <a:rPr lang="sk-SK" sz="3000" b="1" spc="100" dirty="0" smtClean="0">
                <a:solidFill>
                  <a:srgbClr val="54BC9B"/>
                </a:solidFill>
              </a:rPr>
              <a:t>Mora pruhovaná</a:t>
            </a:r>
            <a:endParaRPr lang="pt-BR" sz="3000" b="1" spc="100" dirty="0">
              <a:solidFill>
                <a:srgbClr val="54BC9B"/>
              </a:solidFill>
            </a:endParaRPr>
          </a:p>
          <a:p>
            <a:r>
              <a:rPr lang="sk-SK" sz="3000" b="1" spc="100" dirty="0" smtClean="0">
                <a:solidFill>
                  <a:schemeClr val="bg1"/>
                </a:solidFill>
              </a:rPr>
              <a:t>Ošetrenie</a:t>
            </a:r>
            <a:r>
              <a:rPr lang="pt-BR" sz="3000" b="1" spc="100" dirty="0">
                <a:solidFill>
                  <a:srgbClr val="54BC9B"/>
                </a:solidFill>
              </a:rPr>
              <a:t>: Zmes založená na CYPERGUARD, DITHANE, EFORIA a ROVRAL 500.</a:t>
            </a:r>
            <a:endParaRPr lang="pt-BR" sz="3000" b="1" spc="100" dirty="0">
              <a:solidFill>
                <a:srgbClr val="54BC9B"/>
              </a:solidFill>
            </a:endParaRPr>
          </a:p>
          <a:p>
            <a:pPr algn="ctr"/>
            <a:endParaRPr lang="pt-BR" sz="3000" b="1" spc="100" dirty="0">
              <a:solidFill>
                <a:srgbClr val="54BC9B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67672" y="509191"/>
            <a:ext cx="84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Produkty na liečbu škodcov/chorôb </a:t>
            </a:r>
            <a:r>
              <a:rPr lang="sk-SK" sz="30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pomocou </a:t>
            </a:r>
            <a:r>
              <a:rPr lang="sk-SK" sz="3000" b="1" spc="600" dirty="0" err="1">
                <a:solidFill>
                  <a:schemeClr val="bg1"/>
                </a:solidFill>
                <a:ea typeface="Andale Mono" charset="0"/>
                <a:cs typeface="Andale Mono" charset="0"/>
              </a:rPr>
              <a:t>drona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5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078846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000" b="1" u="sng" spc="100" dirty="0" smtClean="0">
                <a:solidFill>
                  <a:srgbClr val="54BC9B"/>
                </a:solidFill>
              </a:rPr>
              <a:t>Vinič</a:t>
            </a:r>
            <a:endParaRPr lang="pt-BR" sz="3000" b="1" u="sng" spc="100" dirty="0">
              <a:solidFill>
                <a:srgbClr val="54BC9B"/>
              </a:solidFill>
            </a:endParaRPr>
          </a:p>
          <a:p>
            <a:endParaRPr lang="pt-BR" sz="3000" b="1" u="sng" spc="100" dirty="0">
              <a:solidFill>
                <a:srgbClr val="54BC9B"/>
              </a:solidFill>
            </a:endParaRPr>
          </a:p>
          <a:p>
            <a:r>
              <a:rPr lang="pt-BR" sz="3000" b="1" spc="100" dirty="0" smtClean="0">
                <a:solidFill>
                  <a:schemeClr val="bg1"/>
                </a:solidFill>
              </a:rPr>
              <a:t>Disease </a:t>
            </a:r>
            <a:r>
              <a:rPr lang="pt-BR" sz="3000" b="1" spc="100" dirty="0">
                <a:solidFill>
                  <a:schemeClr val="bg1"/>
                </a:solidFill>
              </a:rPr>
              <a:t>Control: </a:t>
            </a:r>
            <a:r>
              <a:rPr lang="pt-BR" sz="3000" b="1" spc="100" dirty="0">
                <a:solidFill>
                  <a:srgbClr val="54BC9B"/>
                </a:solidFill>
              </a:rPr>
              <a:t>hniloba, múčnatka a sivá </a:t>
            </a:r>
            <a:r>
              <a:rPr lang="pt-BR" sz="3000" b="1" spc="100" dirty="0" smtClean="0">
                <a:solidFill>
                  <a:srgbClr val="54BC9B"/>
                </a:solidFill>
              </a:rPr>
              <a:t>ples</a:t>
            </a:r>
            <a:r>
              <a:rPr lang="sk-SK" sz="3000" b="1" spc="100" dirty="0" smtClean="0">
                <a:solidFill>
                  <a:srgbClr val="54BC9B"/>
                </a:solidFill>
              </a:rPr>
              <a:t>e</a:t>
            </a:r>
            <a:r>
              <a:rPr lang="pt-BR" sz="3000" b="1" spc="100" dirty="0" smtClean="0">
                <a:solidFill>
                  <a:srgbClr val="54BC9B"/>
                </a:solidFill>
              </a:rPr>
              <a:t>ň </a:t>
            </a:r>
            <a:r>
              <a:rPr lang="pt-BR" sz="3000" b="1" spc="100" dirty="0">
                <a:solidFill>
                  <a:srgbClr val="54BC9B"/>
                </a:solidFill>
              </a:rPr>
              <a:t>hrozna.</a:t>
            </a:r>
          </a:p>
          <a:p>
            <a:r>
              <a:rPr lang="sk-SK" sz="3000" b="1" spc="100" dirty="0" smtClean="0">
                <a:solidFill>
                  <a:schemeClr val="bg1"/>
                </a:solidFill>
              </a:rPr>
              <a:t>Ošetrenie</a:t>
            </a:r>
            <a:r>
              <a:rPr lang="pt-BR" sz="3000" b="1" spc="100" dirty="0" smtClean="0">
                <a:solidFill>
                  <a:schemeClr val="bg1"/>
                </a:solidFill>
              </a:rPr>
              <a:t>: </a:t>
            </a:r>
            <a:r>
              <a:rPr lang="pt-BR" sz="3000" b="1" spc="100" dirty="0">
                <a:solidFill>
                  <a:srgbClr val="54BC9B"/>
                </a:solidFill>
              </a:rPr>
              <a:t>Zmes založená na CURZATE MANOX, TOPSIN a APOLLO.</a:t>
            </a:r>
            <a:endParaRPr lang="pt-BR" sz="3000" b="1" spc="100" dirty="0">
              <a:solidFill>
                <a:srgbClr val="54BC9B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67672" y="509191"/>
            <a:ext cx="84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Produkty na liečbu škodcov/chorôb </a:t>
            </a:r>
            <a:r>
              <a:rPr lang="sk-SK" sz="30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pomocou </a:t>
            </a:r>
            <a:r>
              <a:rPr lang="sk-SK" sz="3000" b="1" spc="600" dirty="0" err="1">
                <a:solidFill>
                  <a:schemeClr val="bg1"/>
                </a:solidFill>
                <a:ea typeface="Andale Mono" charset="0"/>
                <a:cs typeface="Andale Mono" charset="0"/>
              </a:rPr>
              <a:t>drona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326</Words>
  <Application>Microsoft Office PowerPoint</Application>
  <PresentationFormat>Prezentácia na obrazovke (4:3)</PresentationFormat>
  <Paragraphs>86</Paragraphs>
  <Slides>12</Slides>
  <Notes>12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Zuzana Palkova</cp:lastModifiedBy>
  <cp:revision>59</cp:revision>
  <dcterms:created xsi:type="dcterms:W3CDTF">2017-03-08T21:43:37Z</dcterms:created>
  <dcterms:modified xsi:type="dcterms:W3CDTF">2018-01-28T12:04:49Z</dcterms:modified>
</cp:coreProperties>
</file>